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69" r:id="rId2"/>
  </p:sldMasterIdLst>
  <p:notesMasterIdLst>
    <p:notesMasterId r:id="rId10"/>
  </p:notesMasterIdLst>
  <p:handoutMasterIdLst>
    <p:handoutMasterId r:id="rId11"/>
  </p:handoutMasterIdLst>
  <p:sldIdLst>
    <p:sldId id="1562" r:id="rId3"/>
    <p:sldId id="1703" r:id="rId4"/>
    <p:sldId id="1704" r:id="rId5"/>
    <p:sldId id="1705" r:id="rId6"/>
    <p:sldId id="1706" r:id="rId7"/>
    <p:sldId id="1707" r:id="rId8"/>
    <p:sldId id="1708" r:id="rId9"/>
  </p:sldIdLst>
  <p:sldSz cx="9144000" cy="5143500" type="screen16x9"/>
  <p:notesSz cx="7315200" cy="96012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178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355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532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709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5886" algn="l" defTabSz="914355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064" algn="l" defTabSz="914355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240" algn="l" defTabSz="914355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418" algn="l" defTabSz="914355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C"/>
    <a:srgbClr val="00B0DA"/>
    <a:srgbClr val="F5AA5F"/>
    <a:srgbClr val="6D6E70"/>
    <a:srgbClr val="FF8B00"/>
    <a:srgbClr val="F3A14D"/>
    <a:srgbClr val="F53B48"/>
    <a:srgbClr val="A0D060"/>
    <a:srgbClr val="EBF1DE"/>
    <a:srgbClr val="647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9EA96-5043-8F73-F9AD-79964F6F6677}" v="1109" dt="2025-11-25T23:14:32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6" autoAdjust="0"/>
    <p:restoredTop sz="95708" autoAdjust="0"/>
  </p:normalViewPr>
  <p:slideViewPr>
    <p:cSldViewPr snapToGrid="0" snapToObjects="1">
      <p:cViewPr varScale="1">
        <p:scale>
          <a:sx n="193" d="100"/>
          <a:sy n="193" d="100"/>
        </p:scale>
        <p:origin x="352" y="192"/>
      </p:cViewPr>
      <p:guideLst>
        <p:guide orient="horz" pos="755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23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39099E1-2F6C-1143-9DF8-8ECBCD01D041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454D96-FAC3-2D49-827B-F309FAD9DE7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1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7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9" y="-585091"/>
            <a:ext cx="9171064" cy="2323094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640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2" y="-414977"/>
            <a:ext cx="9211664" cy="2029617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491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z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2" y="-15206"/>
            <a:ext cx="9212031" cy="17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2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z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1" y="-15206"/>
            <a:ext cx="9212028" cy="1725015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165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z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1" y="-14223"/>
            <a:ext cx="9212029" cy="1723049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5715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z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00" y="-10726"/>
            <a:ext cx="9212027" cy="171605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209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z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64" y="-15207"/>
            <a:ext cx="9207552" cy="1725016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0870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209"/>
            <a:ext cx="9147658" cy="2733141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1328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28209"/>
            <a:ext cx="9147656" cy="2733141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683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2951"/>
            <a:ext cx="9147658" cy="2742625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9963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28209"/>
            <a:ext cx="9147656" cy="2733141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276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" y="-585091"/>
            <a:ext cx="9093768" cy="232309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92530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377"/>
            <a:ext cx="9147658" cy="2731476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8272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9" y="-581026"/>
            <a:ext cx="5988099" cy="2160300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6236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80" y="-578161"/>
            <a:ext cx="5988100" cy="2154570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2472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80" y="-578161"/>
            <a:ext cx="5988100" cy="2154570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6358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8099" cy="2160299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62374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9" y="-581026"/>
            <a:ext cx="5988099" cy="2160300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11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29" y="-519862"/>
            <a:ext cx="9236659" cy="192247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508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28" y="-521793"/>
            <a:ext cx="9236654" cy="1926335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9409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28" y="-519862"/>
            <a:ext cx="9236657" cy="192247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821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28" y="-521793"/>
            <a:ext cx="9236654" cy="1926335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098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9" y="-584323"/>
            <a:ext cx="9171064" cy="2321558"/>
          </a:xfrm>
          <a:prstGeom prst="rect">
            <a:avLst/>
          </a:prstGeom>
        </p:spPr>
      </p:pic>
      <p:sp>
        <p:nvSpPr>
          <p:cNvPr id="13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437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599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C18B-89FC-4772-88D1-159E18F4A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E143-E066-477C-A630-098CA3ECF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F3577-1DA6-48B9-A2B5-643C2AA2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426B4-A423-47A7-8E57-08F22738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6ADCD-6D27-4A8C-876C-66F4CF85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64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28B1-7A07-4415-A4DD-A90B16E3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AB04-7BEF-4B47-B7AE-9C79ABC3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B3F7A-717B-4A54-8D72-18F7E69C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0B447-D505-49FC-8B54-C1C7D0DA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AB34-5394-4207-AD81-5E786744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61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1CF0-A246-4CCB-BC51-1D70AF08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DA96-A0DC-4ADE-AA45-1FD8BC07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B13F6-CCC2-459A-8963-42DF3358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0DE6-EF58-4FBE-8D95-CA8D877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BE94-A669-479C-8DD6-2E213534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76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E512-9507-4E87-9440-EE569FC5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A5A4-FFAA-47F3-8F85-E0CAED86B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2BFA1-F8A7-4C64-8D72-CA6C691FC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6FED1-53F5-46D9-A074-82C56AD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11426-790F-4322-8131-3E54E095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A18AB-9A4E-46C3-B793-B1554B6A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68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829C-44F6-45D1-8621-09EDD1F6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71261-823B-46BD-8F73-FD706A928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A5078-E936-45F4-B10D-4251BEDAD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A3101D-2E54-48D9-98CC-9E313E831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18EF9-FB39-4E85-A272-D4E9434AD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1695E-098D-4E8A-8572-9A15E179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CCC36-52CD-499B-B451-D2FABA5D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85733-9001-45AC-AD80-998D79E6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4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3643-A657-4CDD-89A8-A4AC3975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E033B-A096-4C56-96D8-68C747CC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050E-F1DE-4627-ADED-BB9F07B8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32E5A-98D8-4BF3-B3BD-1F5D5F47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52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F365C-3CB3-4DA2-9817-6FEA6EC3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0C16B-F7AC-467D-8A41-13F65EC9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E564-B714-4093-BB0F-F53AFA8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72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9388-1818-4119-8983-6437745A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8C69-0DC4-4979-9B7D-2F60A368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B660-35DB-4FD9-875C-79719AA1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F4B0-C636-4D69-9DE2-79554D01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B8729-A502-4CD5-A638-7A2C472E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CD60-D23A-490B-BBC7-DA0D866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297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B8BB-1DE1-4EE8-8887-8815B078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19833-47E1-4581-B286-20F880AC3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27D4E-60E3-40CD-B03A-0281E0CF8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CC66D-3140-4CFE-A61E-D2EE6229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1C701-FDA2-4E09-9B55-6FC8A703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7BE01-149F-49C8-BF33-35B9A8FB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" y="-585091"/>
            <a:ext cx="9147181" cy="232309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87150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A08B-EB6B-4C27-8CD8-EE73F16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7EE87-F299-4ABB-9A26-8EA8DFE2F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9982-6119-486D-9FFB-2D079214C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842E0-CC22-4A27-BABD-6C17F0B9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3B408-EBA5-47AE-9E39-CD497A15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012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5C730-68B6-4049-B0D6-7D2193CD2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1BB26-692C-4DED-9908-E75CFD5BD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22AA-4C30-4144-8758-06FD32D0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33D9-B8B2-477B-95DE-E35E29BB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38FC-BFD5-441E-9B7B-DEFD6FDA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" y="-585091"/>
            <a:ext cx="9129456" cy="2323094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485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3" y="-416161"/>
            <a:ext cx="9211666" cy="2031985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914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erienc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2" y="-413580"/>
            <a:ext cx="9211664" cy="2026820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97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1" y="-412394"/>
            <a:ext cx="9211662" cy="2024448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81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2" y="-414977"/>
            <a:ext cx="9211664" cy="2029617"/>
          </a:xfrm>
          <a:prstGeom prst="rect">
            <a:avLst/>
          </a:prstGeom>
        </p:spPr>
      </p:pic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208362" y="1968500"/>
            <a:ext cx="7241977" cy="2857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this would be a 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8362" y="2286000"/>
            <a:ext cx="7241977" cy="285750"/>
          </a:xfrm>
        </p:spPr>
        <p:txBody>
          <a:bodyPr>
            <a:noAutofit/>
          </a:bodyPr>
          <a:lstStyle>
            <a:lvl1pPr marL="0">
              <a:lnSpc>
                <a:spcPts val="2500"/>
              </a:lnSpc>
              <a:defRPr sz="2300" baseline="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</a:lstStyle>
          <a:p>
            <a:pPr lvl="0"/>
            <a:r>
              <a:rPr lang="en-US" dirty="0"/>
              <a:t>this would be a subhead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0" y="2794000"/>
            <a:ext cx="5756672" cy="1428750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spcBef>
                <a:spcPts val="400"/>
              </a:spcBef>
              <a:defRPr baseline="0"/>
            </a:lvl2pPr>
            <a:lvl3pPr marL="152393" indent="0">
              <a:buFont typeface="Arial"/>
              <a:buNone/>
              <a:defRPr baseline="0"/>
            </a:lvl3pPr>
          </a:lstStyle>
          <a:p>
            <a:pPr lvl="0"/>
            <a:r>
              <a:rPr lang="en-US" dirty="0"/>
              <a:t>Bullet Section… (indent for bullets, delete if not need)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870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8197" r="732" b="173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16957" y="1389063"/>
            <a:ext cx="5748077" cy="317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16957" y="2143125"/>
            <a:ext cx="5748077" cy="2000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Bullet Section</a:t>
            </a:r>
          </a:p>
          <a:p>
            <a:pPr lvl="1"/>
            <a:r>
              <a:rPr lang="en-US" dirty="0"/>
              <a:t>bullet title</a:t>
            </a:r>
          </a:p>
          <a:p>
            <a:pPr lvl="2"/>
            <a:r>
              <a:rPr lang="en-US" dirty="0"/>
              <a:t>Bullet copy</a:t>
            </a:r>
          </a:p>
        </p:txBody>
      </p:sp>
      <p:pic>
        <p:nvPicPr>
          <p:cNvPr id="12" name="Picture 11" descr="IBM logo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04" y="4790633"/>
            <a:ext cx="370332" cy="1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7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</p:sldLayoutIdLst>
  <p:txStyles>
    <p:titleStyle>
      <a:lvl1pPr algn="l" defTabSz="457178" rtl="0" eaLnBrk="1" latinLnBrk="0" hangingPunct="1">
        <a:spcBef>
          <a:spcPct val="0"/>
        </a:spcBef>
        <a:buNone/>
        <a:defRPr sz="2300" u="none" kern="1200">
          <a:solidFill>
            <a:srgbClr val="001934"/>
          </a:solidFill>
          <a:latin typeface="Lubalin Demi for IBM"/>
          <a:ea typeface="+mj-ea"/>
          <a:cs typeface="Lubalin Demi for IBM"/>
        </a:defRPr>
      </a:lvl1pPr>
    </p:titleStyle>
    <p:bodyStyle>
      <a:lvl1pPr marL="95246" indent="0" algn="l" defTabSz="457178" rtl="0" eaLnBrk="1" latinLnBrk="0" hangingPunct="1">
        <a:lnSpc>
          <a:spcPts val="875"/>
        </a:lnSpc>
        <a:spcBef>
          <a:spcPts val="875"/>
        </a:spcBef>
        <a:buClr>
          <a:srgbClr val="00B2EF"/>
        </a:buClr>
        <a:buFont typeface="Wingdings" charset="2"/>
        <a:buNone/>
        <a:defRPr sz="800" i="0" kern="1200">
          <a:solidFill>
            <a:srgbClr val="00B2EF"/>
          </a:solidFill>
          <a:latin typeface="Lubalin Demi for IBM"/>
          <a:ea typeface="+mn-ea"/>
          <a:cs typeface="Lubalin Demi for IBM"/>
        </a:defRPr>
      </a:lvl1pPr>
      <a:lvl2pPr marL="95246" indent="-95246" algn="l" defTabSz="457178" rtl="0" eaLnBrk="1" latinLnBrk="0" hangingPunct="1">
        <a:lnSpc>
          <a:spcPts val="875"/>
        </a:lnSpc>
        <a:spcBef>
          <a:spcPts val="438"/>
        </a:spcBef>
        <a:buClrTx/>
        <a:buSzPct val="100000"/>
        <a:buFont typeface="Wingdings" charset="2"/>
        <a:buChar char="§"/>
        <a:defRPr sz="800" kern="1200" baseline="0">
          <a:solidFill>
            <a:srgbClr val="001934"/>
          </a:solidFill>
          <a:latin typeface="Lubalin Book for IBM"/>
          <a:ea typeface="+mn-ea"/>
          <a:cs typeface="Lubalin Book for IBM"/>
        </a:defRPr>
      </a:lvl2pPr>
      <a:lvl3pPr marL="95246" indent="0" algn="l" defTabSz="457178" rtl="0" eaLnBrk="1" latinLnBrk="0" hangingPunct="1">
        <a:lnSpc>
          <a:spcPts val="875"/>
        </a:lnSpc>
        <a:spcBef>
          <a:spcPts val="0"/>
        </a:spcBef>
        <a:buFont typeface="Arial"/>
        <a:buNone/>
        <a:defRPr sz="700" kern="1200">
          <a:solidFill>
            <a:srgbClr val="001934"/>
          </a:solidFill>
          <a:latin typeface="HelvNeue Roman for IBM"/>
          <a:ea typeface="+mn-ea"/>
          <a:cs typeface="HelvNeue Roman for IBM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3A181-50E5-40EA-934E-63AD91B0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D6EF7-12DE-4DE8-B0A5-1801750F1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17046-6106-4551-A338-730271651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IBM Global Business Services (RECORDTV e IBM Confidential)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DC47C-78D0-4ABD-85C2-D533FDEBA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CE5D-E5E4-468A-A581-344EC5737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007" y="342015"/>
            <a:ext cx="5052962" cy="4524171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9E3E8F-2A7E-BD9C-4A39-D5CB1BFA0B38}"/>
              </a:ext>
            </a:extLst>
          </p:cNvPr>
          <p:cNvSpPr txBox="1"/>
          <p:nvPr/>
        </p:nvSpPr>
        <p:spPr>
          <a:xfrm>
            <a:off x="6272686" y="3301886"/>
            <a:ext cx="2352260" cy="1089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b="1" dirty="0">
                <a:latin typeface="Arial"/>
                <a:cs typeface="Arial"/>
              </a:rPr>
              <a:t>Integrantes</a:t>
            </a:r>
          </a:p>
          <a:p>
            <a:endParaRPr lang="pt-BR" sz="1100" dirty="0">
              <a:latin typeface="Arial"/>
              <a:cs typeface="Arial"/>
            </a:endParaRPr>
          </a:p>
          <a:p>
            <a:r>
              <a:rPr lang="pt-BR" sz="1000" dirty="0">
                <a:latin typeface="Arial"/>
                <a:cs typeface="Arial"/>
              </a:rPr>
              <a:t>Lucas Gonçalves da Silva - 825113362</a:t>
            </a:r>
          </a:p>
          <a:p>
            <a:r>
              <a:rPr lang="pt-BR" sz="1000" dirty="0">
                <a:latin typeface="Arial"/>
                <a:cs typeface="Arial"/>
              </a:rPr>
              <a:t>Victor Domingos Moreira - 825155879</a:t>
            </a:r>
          </a:p>
          <a:p>
            <a:r>
              <a:rPr lang="pt-BR" sz="1000" dirty="0">
                <a:latin typeface="Arial"/>
                <a:cs typeface="Arial"/>
              </a:rPr>
              <a:t>Cauã </a:t>
            </a:r>
            <a:r>
              <a:rPr lang="pt-BR" sz="1000" err="1">
                <a:latin typeface="Arial"/>
                <a:cs typeface="Arial"/>
              </a:rPr>
              <a:t>Guidio</a:t>
            </a:r>
            <a:r>
              <a:rPr lang="pt-BR" sz="1000" dirty="0">
                <a:latin typeface="Arial"/>
                <a:cs typeface="Arial"/>
              </a:rPr>
              <a:t> Viana - 825168423</a:t>
            </a:r>
          </a:p>
          <a:p>
            <a:r>
              <a:rPr lang="pt-BR" sz="1000" dirty="0">
                <a:latin typeface="Arial"/>
                <a:cs typeface="Arial"/>
              </a:rPr>
              <a:t>Felipe Duarte </a:t>
            </a:r>
            <a:r>
              <a:rPr lang="pt-BR" sz="1000" err="1">
                <a:latin typeface="Arial"/>
                <a:cs typeface="Arial"/>
              </a:rPr>
              <a:t>Battaglini</a:t>
            </a:r>
            <a:r>
              <a:rPr lang="pt-BR" sz="1000" dirty="0">
                <a:latin typeface="Arial"/>
                <a:cs typeface="Arial"/>
              </a:rPr>
              <a:t> - 825165863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6FC8F70A-BE6F-CC4D-BDD4-F46E490A9CB2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07B700C-E405-32C4-E510-EA6A8B79A74B}"/>
              </a:ext>
            </a:extLst>
          </p:cNvPr>
          <p:cNvSpPr txBox="1"/>
          <p:nvPr/>
        </p:nvSpPr>
        <p:spPr>
          <a:xfrm>
            <a:off x="845577" y="2596973"/>
            <a:ext cx="2250993" cy="9787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600" b="1" err="1">
                <a:latin typeface="Arial"/>
                <a:ea typeface="Calibri Light"/>
                <a:cs typeface="Calibri Light"/>
              </a:rPr>
              <a:t>PluviSmart</a:t>
            </a:r>
            <a:r>
              <a:rPr lang="pt-BR" sz="1600" b="1" dirty="0">
                <a:latin typeface="Arial"/>
                <a:ea typeface="Calibri Light"/>
                <a:cs typeface="Calibri Light"/>
              </a:rPr>
              <a:t> - Gestão Integrada e Preditiva de Redes de Drenagem</a:t>
            </a:r>
            <a:endParaRPr lang="pt-BR" sz="1600" b="1">
              <a:latin typeface="Arial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Imagem 4" descr="Uma imagem com Tipo de letra, Gráficos, texto, design gráfico&#10;&#10;Os conteúdos gerados por IA poderão estar incorretos.">
            <a:extLst>
              <a:ext uri="{FF2B5EF4-FFF2-40B4-BE49-F238E27FC236}">
                <a16:creationId xmlns:a16="http://schemas.microsoft.com/office/drawing/2014/main" id="{B661E11B-103A-24E7-45BA-EDC2CC91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15" y="1087037"/>
            <a:ext cx="3094727" cy="8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5AD7-37CC-C649-7D7A-A5C1D095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631B56A3-22E1-B110-4381-E33F26786884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C0A0B1-F282-5C19-A7B0-91AED9B34213}"/>
              </a:ext>
            </a:extLst>
          </p:cNvPr>
          <p:cNvSpPr txBox="1"/>
          <p:nvPr/>
        </p:nvSpPr>
        <p:spPr>
          <a:xfrm>
            <a:off x="443949" y="1290420"/>
            <a:ext cx="7716162" cy="2446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sz="1100" dirty="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0A9E29-A2AC-963A-622A-709AB12C9F05}"/>
              </a:ext>
            </a:extLst>
          </p:cNvPr>
          <p:cNvSpPr txBox="1"/>
          <p:nvPr/>
        </p:nvSpPr>
        <p:spPr>
          <a:xfrm>
            <a:off x="2960" y="427304"/>
            <a:ext cx="91375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latin typeface="Arial"/>
                <a:cs typeface="Arial"/>
              </a:rPr>
              <a:t>Aumentando a resiliência urbana contra inundações e protegendo a infraestruturar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4BE496-A5C2-45BF-46D7-B99464107568}"/>
              </a:ext>
            </a:extLst>
          </p:cNvPr>
          <p:cNvSpPr txBox="1"/>
          <p:nvPr/>
        </p:nvSpPr>
        <p:spPr>
          <a:xfrm>
            <a:off x="8034" y="1289945"/>
            <a:ext cx="5012200" cy="18097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O crescimento urbano e as mudanças climáticas intensificaram a vulnerabilidade das cidades a inundações. A gestão hídrica atual é reativa, dependente de inspeções manuais, o que impede a </a:t>
            </a:r>
            <a:r>
              <a:rPr lang="pt-PT" sz="1800" dirty="0" err="1">
                <a:latin typeface="Arial"/>
                <a:cs typeface="Arial"/>
              </a:rPr>
              <a:t>detecção</a:t>
            </a:r>
            <a:r>
              <a:rPr lang="pt-PT" sz="1800" dirty="0">
                <a:latin typeface="Arial"/>
                <a:cs typeface="Arial"/>
              </a:rPr>
              <a:t> precoce de sobrecargas e entupimentos.</a:t>
            </a:r>
          </a:p>
          <a:p>
            <a:endParaRPr lang="pt-PT" sz="1600" dirty="0">
              <a:cs typeface="Arial"/>
            </a:endParaRPr>
          </a:p>
        </p:txBody>
      </p:sp>
      <p:pic>
        <p:nvPicPr>
          <p:cNvPr id="6" name="Imagem 5" descr="Uma imagem com ar livre, água, relva, chão&#10;&#10;Os conteúdos gerados por IA poderão estar incorretos.">
            <a:extLst>
              <a:ext uri="{FF2B5EF4-FFF2-40B4-BE49-F238E27FC236}">
                <a16:creationId xmlns:a16="http://schemas.microsoft.com/office/drawing/2014/main" id="{B8205F01-2FBC-0789-0384-F579BC2D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52" y="3711154"/>
            <a:ext cx="2262459" cy="122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m veículo, ar livre, Veículo terrestre, roda&#10;&#10;Os conteúdos gerados por IA poderão estar incorretos.">
            <a:extLst>
              <a:ext uri="{FF2B5EF4-FFF2-40B4-BE49-F238E27FC236}">
                <a16:creationId xmlns:a16="http://schemas.microsoft.com/office/drawing/2014/main" id="{6A76411A-9FEC-2143-73DF-0CC9F7A5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86" y="1294681"/>
            <a:ext cx="2454216" cy="1529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8A0A7F1-8C5A-612E-6C3E-5EA4331F04C1}"/>
              </a:ext>
            </a:extLst>
          </p:cNvPr>
          <p:cNvSpPr txBox="1"/>
          <p:nvPr/>
        </p:nvSpPr>
        <p:spPr>
          <a:xfrm>
            <a:off x="4706470" y="3055611"/>
            <a:ext cx="4436133" cy="20867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Além disso, a falta de monitoramento do pH e Temperatura compromete a longevidade da infraestrutura, acelerando a corrosão por efluentes industriais ilegais. O </a:t>
            </a:r>
            <a:r>
              <a:rPr lang="pt-PT" sz="1800" err="1">
                <a:latin typeface="Arial"/>
                <a:cs typeface="Arial"/>
              </a:rPr>
              <a:t>PluviSmart</a:t>
            </a:r>
            <a:r>
              <a:rPr lang="pt-PT" sz="1800" dirty="0">
                <a:latin typeface="Arial"/>
                <a:cs typeface="Arial"/>
              </a:rPr>
              <a:t> é a solução </a:t>
            </a:r>
            <a:r>
              <a:rPr lang="pt-PT" sz="1800" err="1">
                <a:latin typeface="Arial"/>
                <a:cs typeface="Arial"/>
              </a:rPr>
              <a:t>IoT</a:t>
            </a:r>
            <a:r>
              <a:rPr lang="pt-PT" sz="1800" dirty="0">
                <a:latin typeface="Arial"/>
                <a:cs typeface="Arial"/>
              </a:rPr>
              <a:t> para superar essa limitação e viabilizar uma gestão preditiva.</a:t>
            </a:r>
            <a:endParaRPr lang="pt-PT" dirty="0"/>
          </a:p>
        </p:txBody>
      </p:sp>
      <p:pic>
        <p:nvPicPr>
          <p:cNvPr id="3" name="Imagem 2" descr="Uma imagem com texto, captura de ecrã, Gráficos, diagrama&#10;&#10;Os conteúdos gerados por IA poderão estar incorretos.">
            <a:extLst>
              <a:ext uri="{FF2B5EF4-FFF2-40B4-BE49-F238E27FC236}">
                <a16:creationId xmlns:a16="http://schemas.microsoft.com/office/drawing/2014/main" id="{986A5378-1089-8C52-13EB-5965CB72C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87" y="3049168"/>
            <a:ext cx="1807235" cy="1331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97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F576-CE4D-9E6B-4774-23A33C8D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E306BE89-7310-5B86-5400-2CD51AF1EE18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C036F8-7B5A-746E-EA3C-CF77C28CAD19}"/>
              </a:ext>
            </a:extLst>
          </p:cNvPr>
          <p:cNvSpPr txBox="1"/>
          <p:nvPr/>
        </p:nvSpPr>
        <p:spPr>
          <a:xfrm>
            <a:off x="443949" y="1290420"/>
            <a:ext cx="7716162" cy="5355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sz="1100" b="1" dirty="0">
              <a:latin typeface="+mj-lt"/>
              <a:ea typeface="Calibri Light"/>
              <a:cs typeface="Calibri Light"/>
            </a:endParaRPr>
          </a:p>
          <a:p>
            <a:endParaRPr lang="pt-BR" sz="1100" dirty="0">
              <a:latin typeface="+mj-lt"/>
            </a:endParaRPr>
          </a:p>
          <a:p>
            <a:r>
              <a:rPr lang="pt-BR" sz="1000" b="1" dirty="0">
                <a:solidFill>
                  <a:srgbClr val="000000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339BB6-D7E8-8DF1-E213-D20B574394FC}"/>
              </a:ext>
            </a:extLst>
          </p:cNvPr>
          <p:cNvSpPr txBox="1"/>
          <p:nvPr/>
        </p:nvSpPr>
        <p:spPr>
          <a:xfrm>
            <a:off x="3172" y="1684146"/>
            <a:ext cx="5438956" cy="333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pt-PT" sz="1600" dirty="0"/>
          </a:p>
          <a:p>
            <a:pPr marL="285750" indent="-28575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Monitoramento Volumétrico:</a:t>
            </a:r>
          </a:p>
          <a:p>
            <a:pPr marL="456565" lvl="1"/>
            <a:r>
              <a:rPr lang="pt-PT" sz="1800" dirty="0">
                <a:latin typeface="Arial"/>
                <a:cs typeface="Arial"/>
              </a:rPr>
              <a:t>Prevenir inundações, </a:t>
            </a:r>
            <a:r>
              <a:rPr lang="pt-PT" sz="1800" err="1">
                <a:latin typeface="Arial"/>
                <a:cs typeface="Arial"/>
              </a:rPr>
              <a:t>detectando</a:t>
            </a:r>
            <a:r>
              <a:rPr lang="pt-PT" sz="1800" dirty="0">
                <a:latin typeface="Arial"/>
                <a:cs typeface="Arial"/>
              </a:rPr>
              <a:t> sobrecargas e entupimentos antes que ocorram.</a:t>
            </a:r>
          </a:p>
          <a:p>
            <a:pPr marL="456565" lvl="1"/>
            <a:endParaRPr lang="pt-PT" sz="1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Monitoramento de Qualidade:</a:t>
            </a:r>
          </a:p>
          <a:p>
            <a:pPr marL="456565" lvl="1"/>
            <a:r>
              <a:rPr lang="pt-PT" sz="1800" dirty="0">
                <a:latin typeface="Arial"/>
                <a:cs typeface="Arial"/>
              </a:rPr>
              <a:t>Proteger a infraestrutura, identificando efluentes corrosivos e descargas industriais ilegais.</a:t>
            </a:r>
          </a:p>
          <a:p>
            <a:pPr marL="456565" lvl="1"/>
            <a:r>
              <a:rPr lang="pt-PT" sz="1800" dirty="0">
                <a:latin typeface="Arial"/>
                <a:cs typeface="Arial"/>
              </a:rPr>
              <a:t>Os dados são processados por </a:t>
            </a:r>
            <a:r>
              <a:rPr lang="pt-PT" sz="1800" err="1">
                <a:latin typeface="Arial"/>
                <a:cs typeface="Arial"/>
              </a:rPr>
              <a:t>Machine</a:t>
            </a:r>
            <a:r>
              <a:rPr lang="pt-PT" sz="1800" dirty="0">
                <a:latin typeface="Arial"/>
                <a:cs typeface="Arial"/>
              </a:rPr>
              <a:t> </a:t>
            </a:r>
            <a:r>
              <a:rPr lang="pt-PT" sz="1800" err="1">
                <a:latin typeface="Arial"/>
                <a:cs typeface="Arial"/>
              </a:rPr>
              <a:t>Learning</a:t>
            </a:r>
            <a:r>
              <a:rPr lang="pt-PT" sz="1800" dirty="0">
                <a:latin typeface="Arial"/>
                <a:cs typeface="Arial"/>
              </a:rPr>
              <a:t> na nuvem, gerando alertas preditivos que permitem ação imediata e direcionada.</a:t>
            </a:r>
          </a:p>
          <a:p>
            <a:pPr algn="l"/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368E5D-BB79-2CF1-3153-EBB085540546}"/>
              </a:ext>
            </a:extLst>
          </p:cNvPr>
          <p:cNvSpPr txBox="1"/>
          <p:nvPr/>
        </p:nvSpPr>
        <p:spPr>
          <a:xfrm>
            <a:off x="5074" y="714216"/>
            <a:ext cx="9126745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800" dirty="0">
                <a:latin typeface="Arial"/>
                <a:cs typeface="Segoe UI"/>
              </a:rPr>
              <a:t>O </a:t>
            </a:r>
            <a:r>
              <a:rPr lang="pt-PT" sz="1800" err="1">
                <a:latin typeface="Arial"/>
                <a:cs typeface="Segoe UI"/>
              </a:rPr>
              <a:t>PluviSmart</a:t>
            </a:r>
            <a:r>
              <a:rPr lang="pt-PT" sz="1800" dirty="0">
                <a:latin typeface="Arial"/>
                <a:cs typeface="Segoe UI"/>
              </a:rPr>
              <a:t> é um sistema baseado em Internet das Coisas (</a:t>
            </a:r>
            <a:r>
              <a:rPr lang="pt-PT" sz="1800" err="1">
                <a:latin typeface="Arial"/>
                <a:cs typeface="Segoe UI"/>
              </a:rPr>
              <a:t>IoT</a:t>
            </a:r>
            <a:r>
              <a:rPr lang="pt-PT" sz="1800" dirty="0">
                <a:latin typeface="Arial"/>
                <a:cs typeface="Segoe UI"/>
              </a:rPr>
              <a:t>) para gestão de drenagem, que transforma a rede passiva em um sistema ativo.</a:t>
            </a:r>
            <a:endParaRPr lang="en-US" sz="1800">
              <a:solidFill>
                <a:srgbClr val="000000"/>
              </a:solidFill>
              <a:latin typeface="Arial"/>
              <a:cs typeface="Segoe UI"/>
            </a:endParaRPr>
          </a:p>
          <a:p>
            <a:pPr algn="ctr"/>
            <a:r>
              <a:rPr lang="pt-PT" sz="1800" dirty="0">
                <a:latin typeface="Arial"/>
                <a:cs typeface="Segoe UI"/>
              </a:rPr>
              <a:t>Instalamos sensores inteligentes para monitorar dois fatores cruciais em tempo real:</a:t>
            </a:r>
            <a:endParaRPr lang="pt-PT" sz="1800" dirty="0">
              <a:latin typeface="Arial"/>
              <a:cs typeface="Arial"/>
            </a:endParaRPr>
          </a:p>
        </p:txBody>
      </p:sp>
      <p:pic>
        <p:nvPicPr>
          <p:cNvPr id="12" name="Imagem 11" descr="Uma imagem com vestuário, água, ar livre, pessoa&#10;&#10;Os conteúdos gerados por IA poderão estar incorretos.">
            <a:extLst>
              <a:ext uri="{FF2B5EF4-FFF2-40B4-BE49-F238E27FC236}">
                <a16:creationId xmlns:a16="http://schemas.microsoft.com/office/drawing/2014/main" id="{4EDF8DD0-5783-F5A6-9B58-55647456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732" y="2377656"/>
            <a:ext cx="3162481" cy="175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01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6B867-618F-1442-9CDF-57CD36BB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512D0221-7830-0BDB-9FEF-08E98C1B4A7E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BCF8DB-7458-22B3-431B-4978CB2ECC1E}"/>
              </a:ext>
            </a:extLst>
          </p:cNvPr>
          <p:cNvSpPr txBox="1"/>
          <p:nvPr/>
        </p:nvSpPr>
        <p:spPr>
          <a:xfrm>
            <a:off x="536402" y="390091"/>
            <a:ext cx="80807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latin typeface="Arial"/>
                <a:cs typeface="Arial"/>
              </a:rPr>
              <a:t>O </a:t>
            </a:r>
            <a:r>
              <a:rPr lang="pt-PT" b="1" err="1">
                <a:latin typeface="Arial"/>
                <a:cs typeface="Arial"/>
              </a:rPr>
              <a:t>PluviSmart</a:t>
            </a:r>
            <a:r>
              <a:rPr lang="pt-PT" b="1" dirty="0">
                <a:latin typeface="Arial"/>
                <a:cs typeface="Arial"/>
              </a:rPr>
              <a:t> utiliza uma arquitetura </a:t>
            </a:r>
            <a:r>
              <a:rPr lang="pt-PT" b="1" err="1">
                <a:latin typeface="Arial"/>
                <a:cs typeface="Arial"/>
              </a:rPr>
              <a:t>IoT</a:t>
            </a:r>
            <a:r>
              <a:rPr lang="pt-PT" b="1" dirty="0">
                <a:latin typeface="Arial"/>
                <a:cs typeface="Arial"/>
              </a:rPr>
              <a:t> em três camadas para transformar a infraestrutura passiva em um sistema </a:t>
            </a:r>
            <a:r>
              <a:rPr lang="pt-PT" b="1" err="1">
                <a:latin typeface="Arial"/>
                <a:cs typeface="Arial"/>
              </a:rPr>
              <a:t>gerenciável</a:t>
            </a:r>
            <a:r>
              <a:rPr lang="pt-PT" b="1" dirty="0">
                <a:latin typeface="Arial"/>
                <a:cs typeface="Arial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7FC53F1-E6D1-5095-A2F1-363DE877EA4B}"/>
              </a:ext>
            </a:extLst>
          </p:cNvPr>
          <p:cNvSpPr txBox="1"/>
          <p:nvPr/>
        </p:nvSpPr>
        <p:spPr>
          <a:xfrm>
            <a:off x="531962" y="2110512"/>
            <a:ext cx="2398143" cy="32501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latin typeface="Arial"/>
                <a:cs typeface="Arial"/>
              </a:rPr>
              <a:t>Sensoriamento: Integramos sensores de baixo custo (LPWAN-</a:t>
            </a:r>
            <a:r>
              <a:rPr lang="pt-PT" sz="1600" dirty="0" err="1">
                <a:latin typeface="Arial"/>
                <a:cs typeface="Arial"/>
              </a:rPr>
              <a:t>ready</a:t>
            </a:r>
            <a:r>
              <a:rPr lang="pt-PT" sz="1600" dirty="0">
                <a:latin typeface="Arial"/>
                <a:cs typeface="Arial"/>
              </a:rPr>
              <a:t>) para medir:</a:t>
            </a:r>
          </a:p>
          <a:p>
            <a:r>
              <a:rPr lang="pt-PT" sz="1600" dirty="0">
                <a:latin typeface="Arial"/>
                <a:cs typeface="Arial"/>
              </a:rPr>
              <a:t>Volume: Nível e Vazão para avaliar risco de inundação e entupimento.</a:t>
            </a:r>
          </a:p>
          <a:p>
            <a:r>
              <a:rPr lang="pt-PT" sz="1600" dirty="0">
                <a:latin typeface="Arial"/>
                <a:cs typeface="Arial"/>
              </a:rPr>
              <a:t>Qualidade da Água: pH e Temperatura para </a:t>
            </a:r>
            <a:r>
              <a:rPr lang="pt-PT" sz="1600" dirty="0" err="1">
                <a:latin typeface="Arial"/>
                <a:cs typeface="Arial"/>
              </a:rPr>
              <a:t>detectar</a:t>
            </a:r>
            <a:r>
              <a:rPr lang="pt-PT" sz="1600" dirty="0">
                <a:latin typeface="Arial"/>
                <a:cs typeface="Arial"/>
              </a:rPr>
              <a:t> anomalias corrosivas e descargas ilegais.</a:t>
            </a:r>
          </a:p>
          <a:p>
            <a:pPr algn="l"/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93262D-F7CE-6005-9E40-C612881F1F5B}"/>
              </a:ext>
            </a:extLst>
          </p:cNvPr>
          <p:cNvSpPr txBox="1"/>
          <p:nvPr/>
        </p:nvSpPr>
        <p:spPr>
          <a:xfrm>
            <a:off x="3554586" y="1089529"/>
            <a:ext cx="1880559" cy="2529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latin typeface="Arial"/>
                <a:cs typeface="Arial"/>
              </a:rPr>
              <a:t>Comunicação: Usamos protocolos LPWAN (</a:t>
            </a:r>
            <a:r>
              <a:rPr lang="pt-PT" sz="1600" err="1">
                <a:latin typeface="Arial"/>
                <a:cs typeface="Arial"/>
              </a:rPr>
              <a:t>LoRaWAN</a:t>
            </a:r>
            <a:r>
              <a:rPr lang="pt-PT" sz="1600" dirty="0">
                <a:latin typeface="Arial"/>
                <a:cs typeface="Arial"/>
              </a:rPr>
              <a:t>/NB-</a:t>
            </a:r>
            <a:r>
              <a:rPr lang="pt-PT" sz="1600" err="1">
                <a:latin typeface="Arial"/>
                <a:cs typeface="Arial"/>
              </a:rPr>
              <a:t>IoT</a:t>
            </a:r>
            <a:r>
              <a:rPr lang="pt-PT" sz="1600" dirty="0">
                <a:latin typeface="Arial"/>
                <a:cs typeface="Arial"/>
              </a:rPr>
              <a:t>) para garantir longo alcance e eficiência energética na transmissão dos dados de campo.</a:t>
            </a:r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2A81155-357D-A0B7-BFB9-92528652E477}"/>
              </a:ext>
            </a:extLst>
          </p:cNvPr>
          <p:cNvSpPr txBox="1"/>
          <p:nvPr/>
        </p:nvSpPr>
        <p:spPr>
          <a:xfrm>
            <a:off x="6445073" y="2685605"/>
            <a:ext cx="18913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latin typeface="Arial"/>
                <a:cs typeface="Arial"/>
              </a:rPr>
              <a:t>Processamento: A plataforma em </a:t>
            </a:r>
            <a:r>
              <a:rPr lang="pt-PT" sz="1600" err="1">
                <a:latin typeface="Arial"/>
                <a:cs typeface="Arial"/>
              </a:rPr>
              <a:t>Cloud</a:t>
            </a:r>
            <a:r>
              <a:rPr lang="pt-PT" sz="1600" dirty="0">
                <a:latin typeface="Arial"/>
                <a:cs typeface="Arial"/>
              </a:rPr>
              <a:t> usa algoritmos de </a:t>
            </a:r>
            <a:r>
              <a:rPr lang="pt-PT" sz="1600" err="1">
                <a:latin typeface="Arial"/>
                <a:cs typeface="Arial"/>
              </a:rPr>
              <a:t>Machine</a:t>
            </a:r>
            <a:r>
              <a:rPr lang="pt-PT" sz="1600" dirty="0">
                <a:latin typeface="Arial"/>
                <a:cs typeface="Arial"/>
              </a:rPr>
              <a:t> </a:t>
            </a:r>
            <a:r>
              <a:rPr lang="pt-PT" sz="1600" err="1">
                <a:latin typeface="Arial"/>
                <a:cs typeface="Arial"/>
              </a:rPr>
              <a:t>Learning</a:t>
            </a:r>
            <a:r>
              <a:rPr lang="pt-PT" sz="1600" dirty="0">
                <a:latin typeface="Arial"/>
                <a:cs typeface="Arial"/>
              </a:rPr>
              <a:t> para analisar os dados em tempo real e gerar inteligência preditiva.</a:t>
            </a:r>
          </a:p>
        </p:txBody>
      </p:sp>
      <p:pic>
        <p:nvPicPr>
          <p:cNvPr id="12" name="Imagem 11" descr="Uma imagem com eletrónica, disco rígido&#10;&#10;Os conteúdos gerados por IA poderão estar incorretos.">
            <a:extLst>
              <a:ext uri="{FF2B5EF4-FFF2-40B4-BE49-F238E27FC236}">
                <a16:creationId xmlns:a16="http://schemas.microsoft.com/office/drawing/2014/main" id="{C2ED162E-5E94-DD17-15F3-F6D1D522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50" y="1094289"/>
            <a:ext cx="1009651" cy="824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 descr="Uma imagem com texto, Gráficos, Tipo de letra, logótipo&#10;&#10;Os conteúdos gerados por IA poderão estar incorretos.">
            <a:extLst>
              <a:ext uri="{FF2B5EF4-FFF2-40B4-BE49-F238E27FC236}">
                <a16:creationId xmlns:a16="http://schemas.microsoft.com/office/drawing/2014/main" id="{D20A3878-8346-18B9-B936-409EC09C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15" y="3741552"/>
            <a:ext cx="1548442" cy="1161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 descr="Uma imagem com design&#10;&#10;Os conteúdos gerados por IA poderão estar incorretos.">
            <a:extLst>
              <a:ext uri="{FF2B5EF4-FFF2-40B4-BE49-F238E27FC236}">
                <a16:creationId xmlns:a16="http://schemas.microsoft.com/office/drawing/2014/main" id="{D953780D-4582-13B0-C21B-32870FBD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91" y="1204063"/>
            <a:ext cx="1742536" cy="1285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320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45974-7F7F-C891-1463-9B7B6655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91B57BF-30DB-DB30-A7D0-CEC271437587}"/>
              </a:ext>
            </a:extLst>
          </p:cNvPr>
          <p:cNvSpPr txBox="1"/>
          <p:nvPr/>
        </p:nvSpPr>
        <p:spPr>
          <a:xfrm>
            <a:off x="342048" y="579495"/>
            <a:ext cx="219932" cy="258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200" dirty="0">
                <a:latin typeface="+mj-lt"/>
              </a:rPr>
              <a:t> </a:t>
            </a:r>
            <a:endParaRPr lang="pt-PT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87245CD-F100-7382-DB76-50D0D1C7B570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38B50B-C45F-5C58-1219-27CF5CF9C1CB}"/>
              </a:ext>
            </a:extLst>
          </p:cNvPr>
          <p:cNvSpPr txBox="1"/>
          <p:nvPr/>
        </p:nvSpPr>
        <p:spPr>
          <a:xfrm>
            <a:off x="443949" y="1290420"/>
            <a:ext cx="7716162" cy="39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sz="1100" b="1" dirty="0">
              <a:latin typeface="+mj-lt"/>
              <a:ea typeface="Calibri Light"/>
              <a:cs typeface="Calibri Light"/>
            </a:endParaRPr>
          </a:p>
          <a:p>
            <a:r>
              <a:rPr lang="pt-BR" sz="1100" dirty="0">
                <a:latin typeface="+mj-l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13B528D-8B76-095C-3AA7-0A15791FFEFD}"/>
              </a:ext>
            </a:extLst>
          </p:cNvPr>
          <p:cNvSpPr txBox="1"/>
          <p:nvPr/>
        </p:nvSpPr>
        <p:spPr>
          <a:xfrm>
            <a:off x="2114" y="381210"/>
            <a:ext cx="5428172" cy="5216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latin typeface="Arial"/>
                <a:cs typeface="Arial"/>
              </a:rPr>
              <a:t>A principal inovação é a convergência de dados volumétricos e químicos para dupla proteção:</a:t>
            </a:r>
            <a:endParaRPr lang="pt-PT"/>
          </a:p>
          <a:p>
            <a:pPr algn="ctr"/>
            <a:endParaRPr lang="pt-PT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Prevenção Preditiva de Inundações: O </a:t>
            </a:r>
            <a:r>
              <a:rPr lang="pt-PT" sz="1800" err="1">
                <a:latin typeface="Arial"/>
                <a:cs typeface="Arial"/>
              </a:rPr>
              <a:t>Machine</a:t>
            </a:r>
            <a:r>
              <a:rPr lang="pt-PT" sz="1800" dirty="0">
                <a:latin typeface="Arial"/>
                <a:cs typeface="Arial"/>
              </a:rPr>
              <a:t> </a:t>
            </a:r>
            <a:r>
              <a:rPr lang="pt-PT" sz="1800" err="1">
                <a:latin typeface="Arial"/>
                <a:cs typeface="Arial"/>
              </a:rPr>
              <a:t>Learning</a:t>
            </a:r>
            <a:r>
              <a:rPr lang="pt-PT" sz="1800" dirty="0">
                <a:latin typeface="Arial"/>
                <a:cs typeface="Arial"/>
              </a:rPr>
              <a:t> analisa Nível, Vazão e Precipitação para antecipar o risco de transbordamento com horas de antecedência, permitindo o acionamento de alertas à Defesa Civil e, se possível, a atuação remota em comportas.</a:t>
            </a:r>
          </a:p>
          <a:p>
            <a:pPr marL="285750" indent="-285750">
              <a:buFont typeface="Arial"/>
              <a:buChar char="•"/>
            </a:pPr>
            <a:endParaRPr lang="pt-PT" sz="1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PT" sz="1800" dirty="0">
                <a:latin typeface="Arial"/>
                <a:cs typeface="Arial"/>
              </a:rPr>
              <a:t>Proteção Ativa da Infraestrutura: O monitoramento contínuo de pH e Temperatura permite a </a:t>
            </a:r>
            <a:r>
              <a:rPr lang="pt-PT" sz="1800" err="1">
                <a:latin typeface="Arial"/>
                <a:cs typeface="Arial"/>
              </a:rPr>
              <a:t>detecção</a:t>
            </a:r>
            <a:r>
              <a:rPr lang="pt-PT" sz="1800" dirty="0">
                <a:latin typeface="Arial"/>
                <a:cs typeface="Arial"/>
              </a:rPr>
              <a:t> instantânea de efluentes corrosivos. Variações extremas disparam alertas que protegem o patrimônio público contra o desgaste acelerado e subsidiam a fiscalização ambiental imediata.</a:t>
            </a:r>
          </a:p>
          <a:p>
            <a:pPr marL="285750" indent="-285750">
              <a:buFont typeface="Arial"/>
              <a:buChar char="•"/>
            </a:pPr>
            <a:endParaRPr lang="pt-PT" sz="1800" dirty="0">
              <a:latin typeface="Arial"/>
              <a:cs typeface="Arial"/>
            </a:endParaRPr>
          </a:p>
          <a:p>
            <a:endParaRPr lang="pt-PT" dirty="0"/>
          </a:p>
        </p:txBody>
      </p:sp>
      <p:pic>
        <p:nvPicPr>
          <p:cNvPr id="3" name="Imagem 2" descr="Uma imagem com edifício, ar livre, chão, inundação&#10;&#10;Os conteúdos gerados por IA poderão estar incorretos.">
            <a:extLst>
              <a:ext uri="{FF2B5EF4-FFF2-40B4-BE49-F238E27FC236}">
                <a16:creationId xmlns:a16="http://schemas.microsoft.com/office/drawing/2014/main" id="{20353E53-2B3F-59DA-61BA-C0788FFA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56" y="451539"/>
            <a:ext cx="1966284" cy="226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Uma imagem com chão, ar livre, lixo, laranja&#10;&#10;Os conteúdos gerados por IA poderão estar incorretos.">
            <a:extLst>
              <a:ext uri="{FF2B5EF4-FFF2-40B4-BE49-F238E27FC236}">
                <a16:creationId xmlns:a16="http://schemas.microsoft.com/office/drawing/2014/main" id="{9B620760-A3DD-069A-8DB2-DD89AD31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21" y="2888673"/>
            <a:ext cx="2515940" cy="167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1418C14-D42E-DE2F-28DD-D2B3D7E6EF71}"/>
              </a:ext>
            </a:extLst>
          </p:cNvPr>
          <p:cNvSpPr txBox="1"/>
          <p:nvPr/>
        </p:nvSpPr>
        <p:spPr>
          <a:xfrm>
            <a:off x="6411190" y="4561609"/>
            <a:ext cx="2847110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 b="1" dirty="0" err="1">
                <a:latin typeface="Arial"/>
                <a:cs typeface="Arial"/>
              </a:rPr>
              <a:t>Seminf</a:t>
            </a:r>
            <a:r>
              <a:rPr lang="pt-PT" sz="1200" b="1" dirty="0">
                <a:latin typeface="Arial"/>
                <a:cs typeface="Arial"/>
              </a:rPr>
              <a:t> recupera tubulações danificadas em principal via do bairro </a:t>
            </a:r>
            <a:r>
              <a:rPr lang="pt-PT" sz="1200" b="1" dirty="0" err="1">
                <a:latin typeface="Arial"/>
                <a:cs typeface="Arial"/>
              </a:rPr>
              <a:t>Japiim</a:t>
            </a:r>
            <a:r>
              <a:rPr lang="pt-PT" sz="1200" b="1" dirty="0">
                <a:latin typeface="Arial"/>
                <a:cs typeface="Arial"/>
              </a:rPr>
              <a:t> 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22E9C1-088B-3324-5D5F-5D7AF6D2505E}"/>
              </a:ext>
            </a:extLst>
          </p:cNvPr>
          <p:cNvSpPr txBox="1"/>
          <p:nvPr/>
        </p:nvSpPr>
        <p:spPr>
          <a:xfrm>
            <a:off x="7398327" y="1392381"/>
            <a:ext cx="1620982" cy="59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 b="1" dirty="0">
                <a:latin typeface="Arial"/>
                <a:cs typeface="Arial"/>
              </a:rPr>
              <a:t>Enchente pós temporal na Praia Grande</a:t>
            </a:r>
          </a:p>
        </p:txBody>
      </p:sp>
    </p:spTree>
    <p:extLst>
      <p:ext uri="{BB962C8B-B14F-4D97-AF65-F5344CB8AC3E}">
        <p14:creationId xmlns:p14="http://schemas.microsoft.com/office/powerpoint/2010/main" val="30784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D471-23E4-0038-7654-5DFCD0F8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ADBEE3-C499-5082-CFCC-EB9B54BE75FB}"/>
              </a:ext>
            </a:extLst>
          </p:cNvPr>
          <p:cNvSpPr txBox="1"/>
          <p:nvPr/>
        </p:nvSpPr>
        <p:spPr>
          <a:xfrm>
            <a:off x="342048" y="579495"/>
            <a:ext cx="219932" cy="258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200" dirty="0">
                <a:latin typeface="+mj-lt"/>
              </a:rPr>
              <a:t> </a:t>
            </a:r>
            <a:endParaRPr lang="pt-PT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9A2BB9-6D88-1713-D797-7CCBA284BC4D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6800BD-DBB9-31BA-3352-C5516A01498E}"/>
              </a:ext>
            </a:extLst>
          </p:cNvPr>
          <p:cNvSpPr txBox="1"/>
          <p:nvPr/>
        </p:nvSpPr>
        <p:spPr>
          <a:xfrm>
            <a:off x="443949" y="1290420"/>
            <a:ext cx="7716162" cy="39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sz="1100" b="1" dirty="0">
              <a:latin typeface="+mj-lt"/>
              <a:ea typeface="Calibri Light"/>
              <a:cs typeface="Calibri Light"/>
            </a:endParaRPr>
          </a:p>
          <a:p>
            <a:r>
              <a:rPr lang="pt-BR" sz="1100" dirty="0">
                <a:latin typeface="+mj-l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B9CB0-8334-DCB4-B7E9-D8E6802F5E80}"/>
              </a:ext>
            </a:extLst>
          </p:cNvPr>
          <p:cNvSpPr txBox="1"/>
          <p:nvPr/>
        </p:nvSpPr>
        <p:spPr>
          <a:xfrm>
            <a:off x="2114" y="1157587"/>
            <a:ext cx="2279531" cy="37210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PT" sz="1800" b="1" dirty="0">
                <a:latin typeface="Arial"/>
                <a:cs typeface="Arial"/>
              </a:rPr>
              <a:t>Resiliência e Segurança:</a:t>
            </a:r>
            <a:r>
              <a:rPr lang="pt-PT" sz="1800" dirty="0">
                <a:latin typeface="Arial"/>
                <a:cs typeface="Arial"/>
              </a:rPr>
              <a:t> Reduz a severidade das inundações e minimiza os riscos à saúde pública e danos materiais.</a:t>
            </a:r>
          </a:p>
          <a:p>
            <a:pPr marL="285750" indent="-285750">
              <a:buFont typeface="Arial"/>
              <a:buChar char="•"/>
            </a:pPr>
            <a:endParaRPr lang="pt-PT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pt-PT" dirty="0">
              <a:latin typeface="Arial"/>
              <a:cs typeface="Arial"/>
            </a:endParaRPr>
          </a:p>
          <a:p>
            <a:pPr algn="ctr"/>
            <a:endParaRPr lang="pt-PT" dirty="0">
              <a:latin typeface="Arial"/>
              <a:cs typeface="Arial"/>
            </a:endParaRPr>
          </a:p>
          <a:p>
            <a:pPr algn="l"/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644BD5-14CB-375F-4DDD-1325EA7BA817}"/>
              </a:ext>
            </a:extLst>
          </p:cNvPr>
          <p:cNvSpPr txBox="1"/>
          <p:nvPr/>
        </p:nvSpPr>
        <p:spPr>
          <a:xfrm>
            <a:off x="984638" y="587991"/>
            <a:ext cx="6937792" cy="70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b="1" dirty="0">
                <a:latin typeface="Arial"/>
                <a:cs typeface="Arial"/>
              </a:rPr>
              <a:t>O </a:t>
            </a:r>
            <a:r>
              <a:rPr lang="pt-PT" sz="2400" b="1" err="1">
                <a:latin typeface="Arial"/>
                <a:cs typeface="Arial"/>
              </a:rPr>
              <a:t>PluviSmart</a:t>
            </a:r>
            <a:r>
              <a:rPr lang="pt-PT" sz="2400" b="1" dirty="0">
                <a:latin typeface="Arial"/>
                <a:cs typeface="Arial"/>
              </a:rPr>
              <a:t> entrega valor em quatro formas:</a:t>
            </a:r>
            <a:endParaRPr lang="pt-PT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CBCA54-7DB1-3283-99A2-9509F9BD1CDC}"/>
              </a:ext>
            </a:extLst>
          </p:cNvPr>
          <p:cNvSpPr txBox="1"/>
          <p:nvPr/>
        </p:nvSpPr>
        <p:spPr>
          <a:xfrm>
            <a:off x="2161044" y="1389318"/>
            <a:ext cx="2290314" cy="333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sz="1800" b="1" dirty="0">
                <a:latin typeface="Arial"/>
                <a:cs typeface="Arial"/>
              </a:rPr>
              <a:t>Otimização Operacional:</a:t>
            </a:r>
            <a:r>
              <a:rPr lang="pt-PT" sz="1800" dirty="0">
                <a:latin typeface="Arial"/>
                <a:cs typeface="Arial"/>
              </a:rPr>
              <a:t> Permite a migração para a manutenção preditiva (baseada em dados de Vazão), que é mais barata e planejada, evitando o modelo corretivo.</a:t>
            </a:r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6F2C79-4BBF-AEC1-FBE7-0479EA0EFFA5}"/>
              </a:ext>
            </a:extLst>
          </p:cNvPr>
          <p:cNvSpPr txBox="1"/>
          <p:nvPr/>
        </p:nvSpPr>
        <p:spPr>
          <a:xfrm>
            <a:off x="4307922" y="1394182"/>
            <a:ext cx="2419710" cy="333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1800" b="1" dirty="0">
                <a:latin typeface="Arial"/>
                <a:cs typeface="Arial"/>
              </a:rPr>
              <a:t>Sustentabilidade Econômica:</a:t>
            </a:r>
            <a:r>
              <a:rPr lang="pt-PT" sz="1800" dirty="0">
                <a:latin typeface="Arial"/>
                <a:cs typeface="Arial"/>
              </a:rPr>
              <a:t> O controle de pH prolonga a vida útil da rede, adiando altos custos de substituição. Os benefícios superam os gastos emergenciais com desastres.</a:t>
            </a:r>
            <a:endParaRPr lang="pt-PT" sz="18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6E6B34-6F17-329A-8E29-9F742747DC53}"/>
              </a:ext>
            </a:extLst>
          </p:cNvPr>
          <p:cNvSpPr txBox="1"/>
          <p:nvPr/>
        </p:nvSpPr>
        <p:spPr>
          <a:xfrm>
            <a:off x="6727969" y="1392911"/>
            <a:ext cx="2290314" cy="2336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sz="1800" b="1" dirty="0">
                <a:latin typeface="Arial"/>
                <a:cs typeface="Arial"/>
              </a:rPr>
              <a:t>Fiscalização Ambiental:</a:t>
            </a:r>
            <a:r>
              <a:rPr lang="pt-PT" sz="1800" dirty="0">
                <a:latin typeface="Arial"/>
                <a:cs typeface="Arial"/>
              </a:rPr>
              <a:t> Fornece evidências técnicas robustas para autuar e penalizar descartes irregulares.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832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54CB4-95B8-70EC-3F36-5E7FA956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469DA94-DBB2-AC3B-E712-E4AFED0B962E}"/>
              </a:ext>
            </a:extLst>
          </p:cNvPr>
          <p:cNvSpPr txBox="1"/>
          <p:nvPr/>
        </p:nvSpPr>
        <p:spPr>
          <a:xfrm>
            <a:off x="342048" y="579495"/>
            <a:ext cx="219932" cy="258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200" dirty="0">
                <a:latin typeface="+mj-lt"/>
              </a:rPr>
              <a:t> </a:t>
            </a:r>
            <a:endParaRPr lang="pt-PT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34BC8C5-76BC-E407-589E-CB8AB0ECFE31}"/>
              </a:ext>
            </a:extLst>
          </p:cNvPr>
          <p:cNvSpPr/>
          <p:nvPr/>
        </p:nvSpPr>
        <p:spPr>
          <a:xfrm>
            <a:off x="0" y="0"/>
            <a:ext cx="9143999" cy="258532"/>
          </a:xfrm>
          <a:prstGeom prst="rect">
            <a:avLst/>
          </a:prstGeom>
          <a:solidFill>
            <a:srgbClr val="00416C"/>
          </a:solidFill>
        </p:spPr>
        <p:txBody>
          <a:bodyPr wrap="square">
            <a:spAutoFit/>
          </a:bodyPr>
          <a:lstStyle/>
          <a:p>
            <a:endParaRPr lang="pt-BR" sz="12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862025-8470-813A-6D97-FC4BEECE26DA}"/>
              </a:ext>
            </a:extLst>
          </p:cNvPr>
          <p:cNvSpPr txBox="1"/>
          <p:nvPr/>
        </p:nvSpPr>
        <p:spPr>
          <a:xfrm>
            <a:off x="443949" y="1290420"/>
            <a:ext cx="7716162" cy="39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sz="1100" b="1" dirty="0">
              <a:latin typeface="+mj-lt"/>
              <a:ea typeface="Calibri Light"/>
              <a:cs typeface="Calibri Light"/>
            </a:endParaRPr>
          </a:p>
          <a:p>
            <a:r>
              <a:rPr lang="pt-BR" sz="1100" dirty="0">
                <a:latin typeface="+mj-lt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4B17E1-77F5-46A8-5E69-86FE920670B7}"/>
              </a:ext>
            </a:extLst>
          </p:cNvPr>
          <p:cNvSpPr txBox="1"/>
          <p:nvPr/>
        </p:nvSpPr>
        <p:spPr>
          <a:xfrm>
            <a:off x="2114" y="1923182"/>
            <a:ext cx="9137529" cy="3111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latin typeface="Arial"/>
                <a:cs typeface="Arial"/>
              </a:rPr>
              <a:t>O </a:t>
            </a:r>
            <a:r>
              <a:rPr lang="pt-PT" err="1">
                <a:latin typeface="Arial"/>
                <a:cs typeface="Arial"/>
              </a:rPr>
              <a:t>PluviSmart</a:t>
            </a:r>
            <a:r>
              <a:rPr lang="pt-PT" dirty="0">
                <a:latin typeface="Arial"/>
                <a:cs typeface="Arial"/>
              </a:rPr>
              <a:t> atinge seu objetivo ao oferecer uma arquitetura </a:t>
            </a:r>
            <a:r>
              <a:rPr lang="pt-PT" err="1">
                <a:latin typeface="Arial"/>
                <a:cs typeface="Arial"/>
              </a:rPr>
              <a:t>IoT</a:t>
            </a:r>
            <a:r>
              <a:rPr lang="pt-PT" dirty="0">
                <a:latin typeface="Arial"/>
                <a:cs typeface="Arial"/>
              </a:rPr>
              <a:t> completa que transforma dados brutos em inteligência operacional. Nossa contribuição é demonstrar a viabilidade de um sistema escalável que aborda, simultaneamente, os dois maiores riscos urbanos: inundação por sobrecarga e deterioração por efluentes corrosivos.</a:t>
            </a:r>
            <a:endParaRPr lang="pt-PT">
              <a:latin typeface="Arial"/>
              <a:cs typeface="Arial"/>
            </a:endParaRPr>
          </a:p>
          <a:p>
            <a:pPr algn="ctr"/>
            <a:r>
              <a:rPr lang="pt-PT" dirty="0">
                <a:latin typeface="Arial"/>
                <a:cs typeface="Arial"/>
              </a:rPr>
              <a:t>O sistema configura-se como um investimento estratégico que garante maior segurança, eficiência econômica e sustentabilidade.</a:t>
            </a:r>
            <a:endParaRPr lang="pt-PT" dirty="0">
              <a:latin typeface="Arial"/>
            </a:endParaRPr>
          </a:p>
          <a:p>
            <a:pPr algn="ctr"/>
            <a:endParaRPr lang="pt-PT" dirty="0">
              <a:latin typeface="Arial"/>
              <a:cs typeface="Arial"/>
            </a:endParaRPr>
          </a:p>
          <a:p>
            <a:pPr algn="ctr"/>
            <a:endParaRPr lang="pt-PT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pt-PT" sz="1800" dirty="0">
              <a:latin typeface="Arial"/>
              <a:cs typeface="Arial"/>
            </a:endParaRPr>
          </a:p>
          <a:p>
            <a:pPr algn="l"/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E7D445-EBE8-C09A-89DF-BE238F775475}"/>
              </a:ext>
            </a:extLst>
          </p:cNvPr>
          <p:cNvSpPr txBox="1"/>
          <p:nvPr/>
        </p:nvSpPr>
        <p:spPr>
          <a:xfrm>
            <a:off x="1064558" y="75079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37658-AF06-484F-9106-9DB1163CFE33}"/>
              </a:ext>
            </a:extLst>
          </p:cNvPr>
          <p:cNvSpPr txBox="1"/>
          <p:nvPr/>
        </p:nvSpPr>
        <p:spPr>
          <a:xfrm>
            <a:off x="2209038" y="755445"/>
            <a:ext cx="4738057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>
                <a:latin typeface="Arial"/>
                <a:cs typeface="Arial"/>
              </a:rPr>
              <a:t>Um Investimento Estratégico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153462188"/>
      </p:ext>
    </p:extLst>
  </p:cSld>
  <p:clrMapOvr>
    <a:masterClrMapping/>
  </p:clrMapOvr>
</p:sld>
</file>

<file path=ppt/theme/theme1.xml><?xml version="1.0" encoding="utf-8"?>
<a:theme xmlns:a="http://schemas.openxmlformats.org/drawingml/2006/main" name="Photo: Woman on Mount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260017</TotalTime>
  <Words>665</Words>
  <Application>Microsoft Office PowerPoint</Application>
  <PresentationFormat>Apresentação no Ecrã (16:9)</PresentationFormat>
  <Paragraphs>74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dos diapositivos</vt:lpstr>
      </vt:variant>
      <vt:variant>
        <vt:i4>7</vt:i4>
      </vt:variant>
    </vt:vector>
  </HeadingPairs>
  <TitlesOfParts>
    <vt:vector size="9" baseType="lpstr">
      <vt:lpstr>Photo: Woman on Mountain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Paulo Rogerio Da Silva</cp:lastModifiedBy>
  <cp:revision>4086</cp:revision>
  <cp:lastPrinted>2016-12-22T17:12:06Z</cp:lastPrinted>
  <dcterms:created xsi:type="dcterms:W3CDTF">2014-12-08T21:56:56Z</dcterms:created>
  <dcterms:modified xsi:type="dcterms:W3CDTF">2025-11-25T23:15:21Z</dcterms:modified>
</cp:coreProperties>
</file>